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77" r:id="rId4"/>
    <p:sldId id="278" r:id="rId5"/>
    <p:sldId id="279" r:id="rId6"/>
    <p:sldId id="281" r:id="rId7"/>
    <p:sldId id="280" r:id="rId8"/>
    <p:sldId id="28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91" autoAdjust="0"/>
    <p:restoredTop sz="95588" autoAdjust="0"/>
  </p:normalViewPr>
  <p:slideViewPr>
    <p:cSldViewPr snapToGrid="0" showGuides="1">
      <p:cViewPr varScale="1">
        <p:scale>
          <a:sx n="46" d="100"/>
          <a:sy n="46" d="100"/>
        </p:scale>
        <p:origin x="184" y="175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Undtagelser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Option-</a:t>
            </a:r>
            <a:r>
              <a:rPr lang="en-GB" dirty="0" err="1"/>
              <a:t>typer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Håndtering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fejltilstande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FD373-DF97-4549-8E13-3BADD7154319}"/>
              </a:ext>
            </a:extLst>
          </p:cNvPr>
          <p:cNvSpPr txBox="1"/>
          <p:nvPr/>
        </p:nvSpPr>
        <p:spPr>
          <a:xfrm>
            <a:off x="838200" y="1040590"/>
            <a:ext cx="5720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Undtagelser</a:t>
            </a:r>
            <a:r>
              <a:rPr lang="en-GB" sz="2000" dirty="0"/>
              <a:t> (exceptions):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Undtagelsesværdier</a:t>
            </a:r>
            <a:r>
              <a:rPr lang="en-GB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Kaste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 (raise/throw)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Håndtering</a:t>
            </a:r>
            <a:r>
              <a:rPr lang="en-GB" sz="2000" dirty="0"/>
              <a:t> </a:t>
            </a:r>
            <a:r>
              <a:rPr lang="en-GB" sz="2000" dirty="0" err="1"/>
              <a:t>af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(try-with)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Indbyggede</a:t>
            </a:r>
            <a:r>
              <a:rPr lang="en-GB" sz="2000" dirty="0"/>
              <a:t> exceptions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hjælpefunktioner</a:t>
            </a:r>
            <a:r>
              <a:rPr lang="en-GB" sz="2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D3AF1-2956-0541-9412-A15FFE3F9CB2}"/>
              </a:ext>
            </a:extLst>
          </p:cNvPr>
          <p:cNvSpPr txBox="1"/>
          <p:nvPr/>
        </p:nvSpPr>
        <p:spPr>
          <a:xfrm>
            <a:off x="838200" y="2783169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let str = "</a:t>
            </a:r>
            <a:r>
              <a:rPr lang="en-GB" sz="1600" dirty="0" err="1">
                <a:latin typeface="Lucida Sans Typewriter" panose="020B0509030504030204" pitchFamily="49" charset="77"/>
              </a:rPr>
              <a:t>hej</a:t>
            </a:r>
            <a:r>
              <a:rPr lang="en-GB" sz="1600" dirty="0">
                <a:latin typeface="Lucida Sans Typewriter" panose="020B0509030504030204" pitchFamily="49" charset="77"/>
              </a:rPr>
              <a:t>"  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for 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 = 1 to 3 do     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  </a:t>
            </a:r>
            <a:r>
              <a:rPr lang="en-GB" sz="1600" dirty="0" err="1">
                <a:latin typeface="Lucida Sans Typewriter" panose="020B0509030504030204" pitchFamily="49" charset="77"/>
              </a:rPr>
              <a:t>printf</a:t>
            </a:r>
            <a:r>
              <a:rPr lang="en-GB" sz="1600" dirty="0">
                <a:latin typeface="Lucida Sans Typewriter" panose="020B0509030504030204" pitchFamily="49" charset="77"/>
              </a:rPr>
              <a:t> "%c " str.[</a:t>
            </a:r>
            <a:r>
              <a:rPr lang="en-GB" sz="1600" dirty="0" err="1">
                <a:latin typeface="Lucida Sans Typewriter" panose="020B0509030504030204" pitchFamily="49" charset="77"/>
              </a:rPr>
              <a:t>i</a:t>
            </a:r>
            <a:r>
              <a:rPr lang="en-GB" sz="1600" dirty="0">
                <a:latin typeface="Lucida Sans Typewriter" panose="020B0509030504030204" pitchFamily="49" charset="77"/>
              </a:rPr>
              <a:t>]  </a:t>
            </a:r>
          </a:p>
          <a:p>
            <a:r>
              <a:rPr lang="en-GB" sz="1600" dirty="0" err="1">
                <a:latin typeface="Lucida Sans Typewriter" panose="020B0509030504030204" pitchFamily="49" charset="77"/>
              </a:rPr>
              <a:t>printfn</a:t>
            </a:r>
            <a:r>
              <a:rPr lang="en-GB" sz="1600" dirty="0">
                <a:latin typeface="Lucida Sans Typewriter" panose="020B0509030504030204" pitchFamily="49" charset="77"/>
              </a:rPr>
              <a:t> "";;        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10380-041B-CA4B-9984-8C86FAFD4A25}"/>
              </a:ext>
            </a:extLst>
          </p:cNvPr>
          <p:cNvSpPr txBox="1"/>
          <p:nvPr/>
        </p:nvSpPr>
        <p:spPr>
          <a:xfrm>
            <a:off x="6934200" y="1040431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Alternativer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Fejlhåndtering</a:t>
            </a:r>
            <a:r>
              <a:rPr lang="en-GB" sz="2000" dirty="0"/>
              <a:t> med option </a:t>
            </a:r>
            <a:r>
              <a:rPr lang="en-GB" sz="2000" dirty="0" err="1"/>
              <a:t>typer</a:t>
            </a:r>
            <a:r>
              <a:rPr lang="en-GB" sz="2000" dirty="0"/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BB031C-7A3E-6441-8DE9-CED46DB69B5F}"/>
              </a:ext>
            </a:extLst>
          </p:cNvPr>
          <p:cNvSpPr txBox="1"/>
          <p:nvPr/>
        </p:nvSpPr>
        <p:spPr>
          <a:xfrm>
            <a:off x="838200" y="3971488"/>
            <a:ext cx="1135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ucida Sans Typewriter" panose="020B0509030504030204" pitchFamily="49" charset="77"/>
              </a:rPr>
              <a:t>e j </a:t>
            </a:r>
            <a:r>
              <a:rPr lang="en-GB" sz="1600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System.IndexOutOfRangeException</a:t>
            </a:r>
            <a:r>
              <a:rPr lang="en-GB" sz="1600" dirty="0">
                <a:latin typeface="Lucida Sans Typewriter" panose="020B0509030504030204" pitchFamily="49" charset="77"/>
              </a:rPr>
              <a:t>: Index was outside the bounds of the array.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&lt;StartupCode$FSI_0007&gt;.$FSI_0007.main@ () [0x0002a] in &lt;a92c879f677b49e985c4e89c0484d9c8&gt;:0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sz="1600" dirty="0">
                <a:latin typeface="Lucida Sans Typewriter" panose="020B0509030504030204" pitchFamily="49" charset="77"/>
              </a:rPr>
              <a:t>(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sz="1600" dirty="0">
                <a:latin typeface="Lucida Sans Typewriter" panose="020B0509030504030204" pitchFamily="49" charset="77"/>
              </a:rPr>
              <a:t>[],</a:t>
            </a:r>
            <a:r>
              <a:rPr lang="en-GB" sz="16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600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  at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sz="1600" dirty="0">
                <a:latin typeface="Lucida Sans Typewriter" panose="020B0509030504030204" pitchFamily="49" charset="77"/>
              </a:rPr>
              <a:t> (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obj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sz="1600" dirty="0">
                <a:latin typeface="Lucida Sans Typewriter" panose="020B0509030504030204" pitchFamily="49" charset="77"/>
              </a:rPr>
              <a:t> </a:t>
            </a:r>
            <a:r>
              <a:rPr lang="en-GB" sz="1600" dirty="0" err="1">
                <a:latin typeface="Lucida Sans Typewriter" panose="020B0509030504030204" pitchFamily="49" charset="77"/>
              </a:rPr>
              <a:t>invokeAttr</a:t>
            </a:r>
            <a:r>
              <a:rPr lang="en-GB" sz="1600" dirty="0">
                <a:latin typeface="Lucida Sans Typewriter" panose="020B0509030504030204" pitchFamily="49" charset="77"/>
              </a:rPr>
              <a:t>, </a:t>
            </a:r>
            <a:r>
              <a:rPr lang="en-GB" sz="1600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sz="1600" dirty="0">
                <a:latin typeface="Lucida Sans Typewriter" panose="020B0509030504030204" pitchFamily="49" charset="77"/>
              </a:rPr>
              <a:t> binder, </a:t>
            </a:r>
            <a:r>
              <a:rPr lang="en-GB" sz="1600" dirty="0" err="1">
                <a:latin typeface="Lucida Sans Typewriter" panose="020B0509030504030204" pitchFamily="49" charset="77"/>
              </a:rPr>
              <a:t>System.Object</a:t>
            </a:r>
            <a:r>
              <a:rPr lang="en-GB" sz="1600" dirty="0">
                <a:latin typeface="Lucida Sans Typewriter" panose="020B0509030504030204" pitchFamily="49" charset="77"/>
              </a:rPr>
              <a:t>[] parameters, </a:t>
            </a:r>
            <a:r>
              <a:rPr lang="en-GB" sz="1600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sz="1600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sz="1600" dirty="0">
                <a:latin typeface="Lucida Sans Typewriter" panose="020B0509030504030204" pitchFamily="49" charset="77"/>
              </a:rPr>
              <a:t>Stopped due to error</a:t>
            </a: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B90D-E0EF-C448-AD6A-01FD7A21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Undtagelsesværdier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D7C5-231A-1243-82FE-9EACCE57A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406524"/>
            <a:ext cx="10630728" cy="1319089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er værdier af den indbyggede </a:t>
            </a:r>
            <a:r>
              <a:rPr lang="en-GB" sz="2000" i="1" dirty="0"/>
              <a:t>udvidbare </a:t>
            </a:r>
            <a:r>
              <a:rPr lang="en-GB" sz="2000" dirty="0"/>
              <a:t>type </a:t>
            </a:r>
            <a:r>
              <a:rPr lang="en-GB" sz="2000" dirty="0" err="1">
                <a:latin typeface="Lucida Sans Typewriter" panose="020B0509030504030204" pitchFamily="49" charset="77"/>
              </a:rPr>
              <a:t>exn</a:t>
            </a:r>
            <a:r>
              <a:rPr lang="en-GB" sz="2000" dirty="0">
                <a:latin typeface="Lucida Sans Typewriter" panose="020B0509030504030204" pitchFamily="49" charset="77"/>
              </a:rPr>
              <a:t>.</a:t>
            </a:r>
            <a:endParaRPr lang="en-GB" sz="2000" dirty="0"/>
          </a:p>
          <a:p>
            <a:r>
              <a:rPr lang="en-GB" sz="2000" dirty="0" err="1"/>
              <a:t>Undtagelsesværdier</a:t>
            </a:r>
            <a:r>
              <a:rPr lang="en-GB" sz="2000" dirty="0"/>
              <a:t> kan være </a:t>
            </a:r>
            <a:r>
              <a:rPr lang="en-GB" sz="2000" dirty="0" err="1"/>
              <a:t>konstante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eller</a:t>
            </a:r>
            <a:r>
              <a:rPr lang="en-GB" sz="2000" dirty="0"/>
              <a:t> </a:t>
            </a:r>
            <a:r>
              <a:rPr lang="en-GB" sz="2000" dirty="0" err="1"/>
              <a:t>bære</a:t>
            </a:r>
            <a:r>
              <a:rPr lang="en-GB" sz="2000" dirty="0"/>
              <a:t> </a:t>
            </a:r>
            <a:r>
              <a:rPr lang="en-GB" sz="2000" dirty="0" err="1"/>
              <a:t>argumenter</a:t>
            </a:r>
            <a:r>
              <a:rPr lang="en-GB" sz="2000" dirty="0"/>
              <a:t>.</a:t>
            </a:r>
          </a:p>
          <a:p>
            <a:r>
              <a:rPr lang="en-GB" sz="2000" dirty="0"/>
              <a:t>Nye </a:t>
            </a:r>
            <a:r>
              <a:rPr lang="en-GB" sz="2000" dirty="0" err="1"/>
              <a:t>undtagelseskonstruktører</a:t>
            </a:r>
            <a:r>
              <a:rPr lang="en-GB" sz="2000" i="1" dirty="0"/>
              <a:t> </a:t>
            </a:r>
            <a:r>
              <a:rPr lang="en-GB" sz="2000" dirty="0"/>
              <a:t>kan erklæres med </a:t>
            </a:r>
            <a:r>
              <a:rPr lang="en-GB" sz="2000" dirty="0">
                <a:latin typeface="Lucida Sans Typewriter" panose="020B0509030504030204" pitchFamily="49" charset="77"/>
              </a:rPr>
              <a:t>exception</a:t>
            </a:r>
            <a:r>
              <a:rPr lang="en-GB" sz="2000" dirty="0"/>
              <a:t>-</a:t>
            </a:r>
            <a:r>
              <a:rPr lang="en-GB" sz="2000" dirty="0" err="1"/>
              <a:t>konstruktionen</a:t>
            </a:r>
            <a:r>
              <a:rPr lang="en-GB" sz="2000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CFAB3-CCD4-754B-A179-9F32DD79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4873" y="2725613"/>
            <a:ext cx="3877528" cy="161497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endParaRPr lang="en-GB" sz="1800" dirty="0">
              <a:latin typeface="Lucida Sans Typewriter" panose="020B0509030504030204" pitchFamily="49" charset="77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exception</a:t>
            </a:r>
            <a:r>
              <a:rPr lang="en-GB" sz="1800" dirty="0">
                <a:latin typeface="Lucida Sans Typewriter" panose="020B0509030504030204" pitchFamily="49" charset="77"/>
              </a:rPr>
              <a:t> MyArgExn of int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e1 : exn = </a:t>
            </a:r>
            <a:r>
              <a:rPr lang="en-GB" sz="1800" dirty="0" err="1">
                <a:latin typeface="Lucida Sans Typewriter" panose="020B0509030504030204" pitchFamily="49" charset="77"/>
              </a:rPr>
              <a:t>MyError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e2 : exn = MyArgExn 5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D1E2-B003-804B-8381-54E8BA9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2F5A-FE1D-EC44-9319-6472440B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F5796-2C82-CE4A-99B7-C76F4DF4FAF6}"/>
              </a:ext>
            </a:extLst>
          </p:cNvPr>
          <p:cNvSpPr txBox="1">
            <a:spLocks/>
          </p:cNvSpPr>
          <p:nvPr/>
        </p:nvSpPr>
        <p:spPr>
          <a:xfrm>
            <a:off x="588964" y="4383134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tillader lighed: </a:t>
            </a:r>
            <a:endParaRPr lang="en-GB" sz="2000" dirty="0">
              <a:effectLst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6BFC75F-D649-0741-A72E-898C45DED8A3}"/>
              </a:ext>
            </a:extLst>
          </p:cNvPr>
          <p:cNvSpPr txBox="1">
            <a:spLocks/>
          </p:cNvSpPr>
          <p:nvPr/>
        </p:nvSpPr>
        <p:spPr>
          <a:xfrm>
            <a:off x="3894873" y="4772814"/>
            <a:ext cx="5970096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let </a:t>
            </a:r>
            <a:r>
              <a:rPr lang="en-GB" sz="1800" dirty="0" err="1">
                <a:latin typeface="Lucida Sans Typewriter" panose="020B0509030504030204" pitchFamily="49" charset="77"/>
              </a:rPr>
              <a:t>isMyError</a:t>
            </a:r>
            <a:r>
              <a:rPr lang="en-GB" sz="1800" dirty="0">
                <a:latin typeface="Lucida Sans Typewriter" panose="020B0509030504030204" pitchFamily="49" charset="77"/>
              </a:rPr>
              <a:t> = e1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=</a:t>
            </a:r>
            <a:r>
              <a:rPr lang="en-GB" sz="1800" dirty="0">
                <a:latin typeface="Lucida Sans Typewriter" panose="020B0509030504030204" pitchFamily="49" charset="77"/>
              </a:rPr>
              <a:t> e2 // false</a:t>
            </a:r>
            <a:endParaRPr lang="en-US" sz="1800" dirty="0">
              <a:latin typeface="Lucida Sans Typewriter" panose="020B0509030504030204" pitchFamily="49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866D1E-C4CA-9444-B0BC-BDABE602C484}"/>
              </a:ext>
            </a:extLst>
          </p:cNvPr>
          <p:cNvSpPr txBox="1">
            <a:spLocks/>
          </p:cNvSpPr>
          <p:nvPr/>
        </p:nvSpPr>
        <p:spPr>
          <a:xfrm>
            <a:off x="588964" y="5252121"/>
            <a:ext cx="10295913" cy="398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Undtagelsesværdier</a:t>
            </a:r>
            <a:r>
              <a:rPr lang="en-GB" sz="2000" dirty="0"/>
              <a:t>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benyttes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matches: </a:t>
            </a:r>
            <a:endParaRPr lang="en-GB" sz="2000" dirty="0">
              <a:effectLst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B06FC16-F8D6-D44C-B237-EBF17375131C}"/>
              </a:ext>
            </a:extLst>
          </p:cNvPr>
          <p:cNvSpPr txBox="1">
            <a:spLocks/>
          </p:cNvSpPr>
          <p:nvPr/>
        </p:nvSpPr>
        <p:spPr>
          <a:xfrm>
            <a:off x="3894873" y="5650831"/>
            <a:ext cx="5970096" cy="1207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match e2 with           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  </a:t>
            </a:r>
            <a:r>
              <a:rPr lang="en-GB" sz="1800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MyArgExn 5</a:t>
            </a:r>
            <a:r>
              <a:rPr lang="en-GB" sz="1800" dirty="0">
                <a:latin typeface="Lucida Sans Typewriter" panose="020B0509030504030204" pitchFamily="49" charset="77"/>
              </a:rPr>
              <a:t> -&gt; "yes”</a:t>
            </a:r>
          </a:p>
          <a:p>
            <a:pPr marL="0" indent="0">
              <a:buNone/>
            </a:pPr>
            <a:r>
              <a:rPr lang="en-GB" sz="1800" dirty="0">
                <a:latin typeface="Lucida Sans Typewriter" panose="020B0509030504030204" pitchFamily="49" charset="77"/>
              </a:rPr>
              <a:t>  | _ -&gt; "no”           // ”yes”</a:t>
            </a:r>
          </a:p>
        </p:txBody>
      </p:sp>
    </p:spTree>
    <p:extLst>
      <p:ext uri="{BB962C8B-B14F-4D97-AF65-F5344CB8AC3E}">
        <p14:creationId xmlns:p14="http://schemas.microsoft.com/office/powerpoint/2010/main" val="18353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517-BC27-5D40-A80C-42849E25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7" y="339358"/>
            <a:ext cx="11593974" cy="865186"/>
          </a:xfrm>
        </p:spPr>
        <p:txBody>
          <a:bodyPr/>
          <a:lstStyle/>
          <a:p>
            <a:r>
              <a:rPr lang="en-US" dirty="0" err="1"/>
              <a:t>Kaste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undtagelse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FFDF-8D6A-D247-AECF-90376A1BC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3" y="861401"/>
            <a:ext cx="6893557" cy="1516040"/>
          </a:xfrm>
        </p:spPr>
        <p:txBody>
          <a:bodyPr/>
          <a:lstStyle/>
          <a:p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afbryder</a:t>
            </a:r>
            <a:r>
              <a:rPr lang="en-GB" sz="2000" dirty="0"/>
              <a:t> det </a:t>
            </a:r>
            <a:r>
              <a:rPr lang="en-GB" sz="2000" dirty="0" err="1"/>
              <a:t>normale</a:t>
            </a:r>
            <a:r>
              <a:rPr lang="en-GB" sz="2000" dirty="0"/>
              <a:t> </a:t>
            </a:r>
            <a:r>
              <a:rPr lang="en-GB" sz="2000" dirty="0" err="1"/>
              <a:t>kontrol</a:t>
            </a:r>
            <a:r>
              <a:rPr lang="en-GB" sz="2000" dirty="0"/>
              <a:t>-flow. </a:t>
            </a:r>
          </a:p>
          <a:p>
            <a:r>
              <a:rPr lang="en-GB" sz="2000" dirty="0"/>
              <a:t>Konstruktionen der benyttes til at “</a:t>
            </a:r>
            <a:r>
              <a:rPr lang="en-GB" sz="2000" i="1" dirty="0" err="1"/>
              <a:t>kaste</a:t>
            </a:r>
            <a:r>
              <a:rPr lang="en-GB" sz="2000" i="1" dirty="0"/>
              <a:t> </a:t>
            </a:r>
            <a:r>
              <a:rPr lang="en-GB" sz="2000" i="1" dirty="0" err="1"/>
              <a:t>eller</a:t>
            </a:r>
            <a:r>
              <a:rPr lang="en-GB" sz="2000" i="1" dirty="0"/>
              <a:t> </a:t>
            </a:r>
            <a:r>
              <a:rPr lang="en-GB" sz="2000" i="1" dirty="0" err="1"/>
              <a:t>rejse</a:t>
            </a:r>
            <a:r>
              <a:rPr lang="en-GB" sz="2000" i="1" dirty="0"/>
              <a:t> </a:t>
            </a:r>
            <a:r>
              <a:rPr lang="en-GB" sz="2000" i="1" dirty="0" err="1"/>
              <a:t>en</a:t>
            </a:r>
            <a:r>
              <a:rPr lang="en-GB" sz="2000" i="1" dirty="0"/>
              <a:t> </a:t>
            </a:r>
            <a:r>
              <a:rPr lang="en-GB" sz="2000" i="1" dirty="0" err="1"/>
              <a:t>undtagelse</a:t>
            </a:r>
            <a:r>
              <a:rPr lang="en-GB" sz="2000" dirty="0"/>
              <a:t>”:</a:t>
            </a:r>
            <a:br>
              <a:rPr lang="en-GB" sz="2000" dirty="0"/>
            </a:br>
            <a:r>
              <a:rPr lang="en-GB" sz="2000" dirty="0"/>
              <a:t>   </a:t>
            </a:r>
            <a:r>
              <a:rPr lang="en-GB" sz="1800" dirty="0">
                <a:latin typeface="Lucida Sans Typewriter" panose="020B0509030504030204" pitchFamily="49" charset="77"/>
              </a:rPr>
              <a:t>val raise : </a:t>
            </a:r>
            <a:r>
              <a:rPr lang="en-GB" sz="1800" dirty="0" err="1">
                <a:latin typeface="Lucida Sans Typewriter" panose="020B0509030504030204" pitchFamily="49" charset="77"/>
              </a:rPr>
              <a:t>System.Exception</a:t>
            </a:r>
            <a:r>
              <a:rPr lang="en-GB" sz="1800" dirty="0">
                <a:latin typeface="Lucida Sans Typewriter" panose="020B0509030504030204" pitchFamily="49" charset="77"/>
              </a:rPr>
              <a:t> -&gt; ’a</a:t>
            </a:r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08F-A17B-1047-BDAD-59C4B85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409-943D-7D43-B975-7ADBDE1F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464A9-70D1-4C4C-A19E-F1F36670277A}"/>
              </a:ext>
            </a:extLst>
          </p:cNvPr>
          <p:cNvSpPr txBox="1"/>
          <p:nvPr/>
        </p:nvSpPr>
        <p:spPr>
          <a:xfrm>
            <a:off x="24423" y="227986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        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false;;                     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1529C-95DC-194B-B544-00A2060EC3D4}"/>
              </a:ext>
            </a:extLst>
          </p:cNvPr>
          <p:cNvSpPr txBox="1"/>
          <p:nvPr/>
        </p:nvSpPr>
        <p:spPr>
          <a:xfrm>
            <a:off x="24424" y="3203198"/>
            <a:ext cx="12191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FSI_0027+MyExnArg: Exception of type 'FSI_0027+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' was thrown.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FSI_0029.myfun (</a:t>
            </a:r>
            <a:r>
              <a:rPr lang="en-GB" dirty="0" err="1">
                <a:latin typeface="Lucida Sans Typewriter" panose="020B0509030504030204" pitchFamily="49" charset="77"/>
              </a:rPr>
              <a:t>System.Boolean</a:t>
            </a:r>
            <a:r>
              <a:rPr lang="en-GB" dirty="0">
                <a:latin typeface="Lucida Sans Typewriter" panose="020B0509030504030204" pitchFamily="49" charset="77"/>
              </a:rPr>
              <a:t> a) [0x00019]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&lt;StartupCode$FSI_0029&gt;.$FSI_0029.main@ () [0x00000] in &lt;a92c879f677b49e985c4e89c0484d9c8&gt;:0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(wrapper managed-to-native)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System.Reflection.RuntimeMethodInfo.InternalInvoke</a:t>
            </a:r>
            <a:r>
              <a:rPr lang="en-GB" dirty="0">
                <a:latin typeface="Lucida Sans Typewriter" panose="020B0509030504030204" pitchFamily="49" charset="77"/>
              </a:rPr>
              <a:t>(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System.Reflection.RuntimeMethodInfo,object,object</a:t>
            </a:r>
            <a:r>
              <a:rPr lang="en-GB" dirty="0">
                <a:latin typeface="Lucida Sans Typewriter" panose="020B0509030504030204" pitchFamily="49" charset="77"/>
              </a:rPr>
              <a:t>[],</a:t>
            </a:r>
            <a:r>
              <a:rPr lang="en-GB" dirty="0" err="1">
                <a:latin typeface="Lucida Sans Typewriter" panose="020B0509030504030204" pitchFamily="49" charset="77"/>
              </a:rPr>
              <a:t>System.Exception</a:t>
            </a:r>
            <a:r>
              <a:rPr lang="en-GB" dirty="0">
                <a:latin typeface="Lucida Sans Typewriter" panose="020B0509030504030204" pitchFamily="49" charset="77"/>
              </a:rPr>
              <a:t>&amp;)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at </a:t>
            </a:r>
            <a:r>
              <a:rPr lang="en-GB" dirty="0" err="1">
                <a:latin typeface="Lucida Sans Typewriter" panose="020B0509030504030204" pitchFamily="49" charset="77"/>
              </a:rPr>
              <a:t>System.Reflection.RuntimeMethodInfo.Invoke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obj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System.Reflection.BindingFlags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invokeAttr</a:t>
            </a:r>
            <a:r>
              <a:rPr lang="en-GB" dirty="0">
                <a:latin typeface="Lucida Sans Typewriter" panose="020B0509030504030204" pitchFamily="49" charset="77"/>
              </a:rPr>
              <a:t>, </a:t>
            </a:r>
            <a:r>
              <a:rPr lang="en-GB" dirty="0" err="1">
                <a:latin typeface="Lucida Sans Typewriter" panose="020B0509030504030204" pitchFamily="49" charset="77"/>
              </a:rPr>
              <a:t>System.Reflection.Binder</a:t>
            </a:r>
            <a:r>
              <a:rPr lang="en-GB" dirty="0">
                <a:latin typeface="Lucida Sans Typewriter" panose="020B0509030504030204" pitchFamily="49" charset="77"/>
              </a:rPr>
              <a:t> binder, </a:t>
            </a:r>
            <a:r>
              <a:rPr lang="en-GB" dirty="0" err="1">
                <a:latin typeface="Lucida Sans Typewriter" panose="020B0509030504030204" pitchFamily="49" charset="77"/>
              </a:rPr>
              <a:t>System.Object</a:t>
            </a:r>
            <a:r>
              <a:rPr lang="en-GB" dirty="0">
                <a:latin typeface="Lucida Sans Typewriter" panose="020B0509030504030204" pitchFamily="49" charset="77"/>
              </a:rPr>
              <a:t>[] parameters, </a:t>
            </a:r>
            <a:r>
              <a:rPr lang="en-GB" dirty="0" err="1">
                <a:latin typeface="Lucida Sans Typewriter" panose="020B0509030504030204" pitchFamily="49" charset="77"/>
              </a:rPr>
              <a:t>System.Globalization.CultureInfo</a:t>
            </a:r>
            <a:r>
              <a:rPr lang="en-GB" dirty="0">
                <a:latin typeface="Lucida Sans Typewriter" panose="020B0509030504030204" pitchFamily="49" charset="77"/>
              </a:rPr>
              <a:t> culture) [0x0006a] in &lt;55adae4546cd485ba70e2948332ebe8c&gt;:0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Stopped due to error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1B30A9-BE95-484D-BA57-50CA77D704C8}"/>
              </a:ext>
            </a:extLst>
          </p:cNvPr>
          <p:cNvSpPr txBox="1">
            <a:spLocks/>
          </p:cNvSpPr>
          <p:nvPr/>
        </p:nvSpPr>
        <p:spPr>
          <a:xfrm>
            <a:off x="7096762" y="861401"/>
            <a:ext cx="5196840" cy="2118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err="1"/>
              <a:t>Bemærk</a:t>
            </a:r>
            <a:r>
              <a:rPr lang="en-GB" sz="2000" b="1" dirty="0"/>
              <a:t>: </a:t>
            </a:r>
            <a:r>
              <a:rPr lang="en-GB" sz="2000" dirty="0">
                <a:latin typeface="Lucida Sans Typewriter" panose="020B0509030504030204" pitchFamily="49" charset="77"/>
              </a:rPr>
              <a:t>raise</a:t>
            </a:r>
            <a:r>
              <a:rPr lang="en-GB" sz="2000" dirty="0"/>
              <a:t> returner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vilkårlig</a:t>
            </a:r>
            <a:r>
              <a:rPr lang="en-GB" sz="2000" dirty="0"/>
              <a:t> </a:t>
            </a:r>
            <a:r>
              <a:rPr lang="en-GB" sz="2000" dirty="0" err="1"/>
              <a:t>værdi</a:t>
            </a:r>
            <a:r>
              <a:rPr lang="en-GB" sz="2000" dirty="0"/>
              <a:t>, men den </a:t>
            </a:r>
            <a:r>
              <a:rPr lang="en-GB" sz="2000" dirty="0" err="1"/>
              <a:t>bliver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brugt</a:t>
            </a:r>
            <a:r>
              <a:rPr lang="en-GB" sz="2000" dirty="0"/>
              <a:t>, da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aldrig</a:t>
            </a:r>
            <a:r>
              <a:rPr lang="en-GB" sz="2000" dirty="0"/>
              <a:t> </a:t>
            </a:r>
            <a:r>
              <a:rPr lang="en-GB" sz="2000" dirty="0" err="1"/>
              <a:t>returnerer</a:t>
            </a:r>
            <a:r>
              <a:rPr lang="en-GB" sz="2000" dirty="0"/>
              <a:t>, men </a:t>
            </a:r>
            <a:r>
              <a:rPr lang="en-GB" sz="2000" dirty="0" err="1"/>
              <a:t>derimod</a:t>
            </a:r>
            <a:r>
              <a:rPr lang="en-GB" sz="2000" dirty="0"/>
              <a:t> sender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besked</a:t>
            </a:r>
            <a:r>
              <a:rPr lang="en-GB" sz="2000" dirty="0"/>
              <a:t> (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undtagelse</a:t>
            </a:r>
            <a:r>
              <a:rPr lang="en-GB" sz="2000" dirty="0"/>
              <a:t>) “op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kaldstakken</a:t>
            </a:r>
            <a:r>
              <a:rPr lang="en-GB" sz="2000" dirty="0"/>
              <a:t>” om at </a:t>
            </a:r>
            <a:r>
              <a:rPr lang="en-GB" sz="2000" dirty="0" err="1"/>
              <a:t>beregningen</a:t>
            </a:r>
            <a:r>
              <a:rPr lang="en-GB" sz="2000" dirty="0"/>
              <a:t> </a:t>
            </a:r>
            <a:r>
              <a:rPr lang="en-GB" sz="2000" dirty="0" err="1"/>
              <a:t>blev</a:t>
            </a:r>
            <a:r>
              <a:rPr lang="en-GB" sz="2000" dirty="0"/>
              <a:t> </a:t>
            </a:r>
            <a:r>
              <a:rPr lang="en-GB" sz="2000" dirty="0" err="1"/>
              <a:t>afbrudt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27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Undtagelser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fanges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660230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Det er </a:t>
            </a:r>
            <a:r>
              <a:rPr lang="en-GB" sz="2000" dirty="0" err="1"/>
              <a:t>muligt</a:t>
            </a:r>
            <a:r>
              <a:rPr lang="en-GB" sz="2000" dirty="0"/>
              <a:t> at </a:t>
            </a:r>
            <a:r>
              <a:rPr lang="en-GB" sz="2000" i="1" dirty="0" err="1"/>
              <a:t>fange</a:t>
            </a:r>
            <a:r>
              <a:rPr lang="en-GB" sz="2000" i="1" dirty="0"/>
              <a:t> </a:t>
            </a:r>
            <a:r>
              <a:rPr lang="en-GB" sz="2000" dirty="0" err="1"/>
              <a:t>kastede</a:t>
            </a:r>
            <a:r>
              <a:rPr lang="en-GB" sz="2000" dirty="0"/>
              <a:t> </a:t>
            </a:r>
            <a:r>
              <a:rPr lang="en-GB" sz="2000" dirty="0" err="1"/>
              <a:t>undtagelser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et </a:t>
            </a:r>
            <a:r>
              <a:rPr lang="en-GB" sz="2000" dirty="0" err="1"/>
              <a:t>højere</a:t>
            </a:r>
            <a:r>
              <a:rPr lang="en-GB" sz="2000" dirty="0"/>
              <a:t> </a:t>
            </a:r>
            <a:r>
              <a:rPr lang="en-GB" sz="2000" dirty="0" err="1"/>
              <a:t>niveau</a:t>
            </a:r>
            <a:r>
              <a:rPr lang="en-GB" sz="2000" dirty="0"/>
              <a:t> </a:t>
            </a:r>
            <a:r>
              <a:rPr lang="en-GB" sz="2000" dirty="0" err="1"/>
              <a:t>ved</a:t>
            </a:r>
            <a:r>
              <a:rPr lang="en-GB" sz="2000" dirty="0"/>
              <a:t> at </a:t>
            </a:r>
            <a:r>
              <a:rPr lang="en-GB" sz="2000" dirty="0" err="1"/>
              <a:t>benytte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try-with</a:t>
            </a:r>
            <a:r>
              <a:rPr lang="en-GB" sz="2000" dirty="0"/>
              <a:t>: 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490247"/>
            <a:ext cx="8991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a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a then 2 else raise (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5)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y =                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try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myfun</a:t>
            </a:r>
            <a:r>
              <a:rPr lang="en-GB" dirty="0">
                <a:latin typeface="Lucida Sans Typewriter" panose="020B0509030504030204" pitchFamily="49" charset="77"/>
              </a:rPr>
              <a:t> false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</a:t>
            </a:r>
            <a:r>
              <a:rPr lang="en-GB" dirty="0" err="1">
                <a:latin typeface="Lucida Sans Typewriter" panose="020B0509030504030204" pitchFamily="49" charset="77"/>
              </a:rPr>
              <a:t>MyExnArg</a:t>
            </a:r>
            <a:r>
              <a:rPr lang="en-GB" dirty="0">
                <a:latin typeface="Lucida Sans Typewriter" panose="020B0509030504030204" pitchFamily="49" charset="77"/>
              </a:rPr>
              <a:t>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  | _ -&gt; 0;;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08602-5808-D741-8831-42AA2644A433}"/>
              </a:ext>
            </a:extLst>
          </p:cNvPr>
          <p:cNvSpPr txBox="1"/>
          <p:nvPr/>
        </p:nvSpPr>
        <p:spPr>
          <a:xfrm>
            <a:off x="2610347" y="425734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y : int = 5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5063053"/>
            <a:ext cx="9506451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Typen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try-</a:t>
            </a:r>
            <a:r>
              <a:rPr lang="en-GB" sz="2000" dirty="0" err="1"/>
              <a:t>delen</a:t>
            </a:r>
            <a:r>
              <a:rPr lang="en-GB" sz="2000" dirty="0"/>
              <a:t>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den </a:t>
            </a:r>
            <a:r>
              <a:rPr lang="en-GB" sz="2000" dirty="0" err="1"/>
              <a:t>samme</a:t>
            </a:r>
            <a:r>
              <a:rPr lang="en-GB" sz="2000" dirty="0"/>
              <a:t>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>
                <a:latin typeface="Lucida Sans Typewriter" panose="020B0509030504030204" pitchFamily="49" charset="77"/>
              </a:rPr>
              <a:t>with</a:t>
            </a:r>
            <a:r>
              <a:rPr lang="en-GB" sz="2000" dirty="0"/>
              <a:t>-</a:t>
            </a:r>
            <a:r>
              <a:rPr lang="en-GB" sz="2000" dirty="0" err="1"/>
              <a:t>grenene</a:t>
            </a:r>
            <a:r>
              <a:rPr lang="en-GB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29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Indbyggede</a:t>
            </a:r>
            <a:r>
              <a:rPr lang="en-GB" dirty="0"/>
              <a:t> Exceptions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Hjælpefunktioner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253011" y="1248750"/>
            <a:ext cx="10891076" cy="5953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For at matche de indbyggede Mono exceptions, kan det være nødvendigt at benytte </a:t>
            </a:r>
            <a:r>
              <a:rPr lang="en-GB" sz="2000" i="1" dirty="0"/>
              <a:t>dynamic type matching</a:t>
            </a:r>
            <a:r>
              <a:rPr lang="en-GB" sz="2000" dirty="0"/>
              <a:t>, som benytter sig af følgende syntax: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2610349" y="2078767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a / b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:?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0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253011" y="4043145"/>
            <a:ext cx="9506451" cy="1052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j-lt"/>
              </a:rPr>
              <a:t>Nogle hjælpefunktioner: 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failwith : string -&gt; ’a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invalidArg : string -&gt; string -&gt; ’a</a:t>
            </a:r>
            <a:endParaRPr lang="en-GB" sz="1800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3056B-07E0-4F4D-A6D8-A2A2B2AA8550}"/>
              </a:ext>
            </a:extLst>
          </p:cNvPr>
          <p:cNvSpPr txBox="1"/>
          <p:nvPr/>
        </p:nvSpPr>
        <p:spPr>
          <a:xfrm>
            <a:off x="2610349" y="3377816"/>
            <a:ext cx="899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2610349" y="5299890"/>
            <a:ext cx="899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toFahrenheit</a:t>
            </a:r>
            <a:r>
              <a:rPr lang="en-GB" dirty="0">
                <a:latin typeface="Lucida Sans Typewriter" panose="020B0509030504030204" pitchFamily="49" charset="77"/>
              </a:rPr>
              <a:t> c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c &lt; -273.15 then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invalidArg</a:t>
            </a:r>
            <a:r>
              <a:rPr lang="en-GB" dirty="0">
                <a:latin typeface="Lucida Sans Typewriter" panose="020B0509030504030204" pitchFamily="49" charset="77"/>
              </a:rPr>
              <a:t> "c" "below absolute zero"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 9.0/5.0*float(c)+32.0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8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Fejlhåndtering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93165"/>
            <a:ext cx="11012486" cy="1200329"/>
          </a:xfrm>
        </p:spPr>
        <p:txBody>
          <a:bodyPr/>
          <a:lstStyle/>
          <a:p>
            <a:r>
              <a:rPr lang="en-GB" sz="2000" dirty="0"/>
              <a:t>Option-typer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bruges</a:t>
            </a:r>
            <a:r>
              <a:rPr lang="en-GB" sz="2000" dirty="0"/>
              <a:t> til at indkode exceptionel </a:t>
            </a:r>
            <a:r>
              <a:rPr lang="en-GB" sz="2000" dirty="0" err="1"/>
              <a:t>opførsel</a:t>
            </a:r>
            <a:r>
              <a:rPr lang="en-GB" sz="2000" dirty="0"/>
              <a:t>. </a:t>
            </a:r>
            <a:r>
              <a:rPr lang="en-GB" sz="2000" dirty="0" err="1"/>
              <a:t>Funktionen</a:t>
            </a:r>
            <a:r>
              <a:rPr lang="en-GB" sz="2000" dirty="0"/>
              <a:t> </a:t>
            </a:r>
            <a:r>
              <a:rPr lang="en-GB" sz="2000" dirty="0" err="1"/>
              <a:t>mydiv</a:t>
            </a:r>
            <a:r>
              <a:rPr lang="en-GB" sz="2000" dirty="0"/>
              <a:t> </a:t>
            </a:r>
            <a:r>
              <a:rPr lang="en-GB" sz="2000" dirty="0" err="1"/>
              <a:t>returnerede</a:t>
            </a:r>
            <a:r>
              <a:rPr lang="en-GB" sz="2000" dirty="0"/>
              <a:t> 0 </a:t>
            </a:r>
            <a:r>
              <a:rPr lang="en-GB" sz="2000" dirty="0" err="1"/>
              <a:t>ved</a:t>
            </a:r>
            <a:r>
              <a:rPr lang="en-GB" sz="2000" dirty="0"/>
              <a:t> </a:t>
            </a:r>
            <a:r>
              <a:rPr lang="en-GB" sz="2000" dirty="0" err="1"/>
              <a:t>fejl</a:t>
            </a:r>
            <a:r>
              <a:rPr lang="en-GB" sz="2000" dirty="0"/>
              <a:t>, </a:t>
            </a:r>
            <a:r>
              <a:rPr lang="en-GB" sz="2000" dirty="0" err="1"/>
              <a:t>hvor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</a:t>
            </a:r>
            <a:r>
              <a:rPr lang="en-GB" sz="2000" dirty="0" err="1"/>
              <a:t>burde</a:t>
            </a:r>
            <a:r>
              <a:rPr lang="en-GB" sz="2000" dirty="0"/>
              <a:t> </a:t>
            </a:r>
            <a:r>
              <a:rPr lang="en-GB" sz="2000" dirty="0" err="1"/>
              <a:t>være</a:t>
            </a:r>
            <a:r>
              <a:rPr lang="en-GB" sz="2000" dirty="0"/>
              <a:t> “</a:t>
            </a:r>
            <a:r>
              <a:rPr lang="en-GB" sz="2000" dirty="0" err="1"/>
              <a:t>udefineret</a:t>
            </a:r>
            <a:r>
              <a:rPr lang="en-GB" sz="2000" dirty="0"/>
              <a:t>” </a:t>
            </a:r>
            <a:r>
              <a:rPr lang="en-GB" sz="2000" dirty="0" err="1"/>
              <a:t>eller</a:t>
            </a:r>
            <a:r>
              <a:rPr lang="en-GB" sz="2000" dirty="0"/>
              <a:t> None: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A2C68-3DA7-B243-9BF6-45897A51EC72}"/>
              </a:ext>
            </a:extLst>
          </p:cNvPr>
          <p:cNvSpPr txBox="1"/>
          <p:nvPr/>
        </p:nvSpPr>
        <p:spPr>
          <a:xfrm>
            <a:off x="1599656" y="3332668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: </a:t>
            </a:r>
            <a:r>
              <a:rPr lang="en-GB" dirty="0" err="1">
                <a:latin typeface="Lucida Sans Typewriter" panose="020B0509030504030204" pitchFamily="49" charset="77"/>
              </a:rPr>
              <a:t>a:int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 err="1">
                <a:latin typeface="Lucida Sans Typewriter" panose="020B0509030504030204" pitchFamily="49" charset="77"/>
              </a:rPr>
              <a:t>b:int</a:t>
            </a:r>
            <a:r>
              <a:rPr lang="en-GB" dirty="0">
                <a:latin typeface="Lucida Sans Typewriter" panose="020B0509030504030204" pitchFamily="49" charset="77"/>
              </a:rPr>
              <a:t> -&gt; int option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599656" y="1990635"/>
            <a:ext cx="8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a b : int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option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try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Some</a:t>
            </a:r>
            <a:r>
              <a:rPr lang="en-GB" dirty="0">
                <a:latin typeface="Lucida Sans Typewriter" panose="020B0509030504030204" pitchFamily="49" charset="77"/>
              </a:rPr>
              <a:t> (a / b)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:? </a:t>
            </a:r>
            <a:r>
              <a:rPr lang="en-GB" dirty="0" err="1">
                <a:latin typeface="Lucida Sans Typewriter" panose="020B0509030504030204" pitchFamily="49" charset="77"/>
              </a:rPr>
              <a:t>System.DivideByZeroException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None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0;;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599656" y="4120703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ucida Sans Typewriter" panose="020B0509030504030204" pitchFamily="49" charset="77"/>
              </a:rPr>
              <a:t>mydiv</a:t>
            </a:r>
            <a:r>
              <a:rPr lang="en-GB" dirty="0">
                <a:latin typeface="Lucida Sans Typewriter" panose="020B0509030504030204" pitchFamily="49" charset="77"/>
              </a:rPr>
              <a:t> 12 4;;               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option = Some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E663B-ED75-3946-AED3-B4479BFD8479}"/>
              </a:ext>
            </a:extLst>
          </p:cNvPr>
          <p:cNvSpPr txBox="1"/>
          <p:nvPr/>
        </p:nvSpPr>
        <p:spPr>
          <a:xfrm>
            <a:off x="1615440" y="5852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A71FD4-3547-EF45-94DA-41B7196DE5C9}"/>
              </a:ext>
            </a:extLst>
          </p:cNvPr>
          <p:cNvSpPr txBox="1">
            <a:spLocks/>
          </p:cNvSpPr>
          <p:nvPr/>
        </p:nvSpPr>
        <p:spPr>
          <a:xfrm>
            <a:off x="588964" y="5091619"/>
            <a:ext cx="11012486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Option-</a:t>
            </a:r>
            <a:r>
              <a:rPr lang="en-GB" sz="2000" dirty="0" err="1"/>
              <a:t>typer</a:t>
            </a:r>
            <a:r>
              <a:rPr lang="en-GB" sz="2000" dirty="0"/>
              <a:t> </a:t>
            </a:r>
            <a:r>
              <a:rPr lang="en-GB" sz="2000" dirty="0" err="1"/>
              <a:t>match’es</a:t>
            </a:r>
            <a:r>
              <a:rPr lang="en-GB" sz="2000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F93C3-D38A-CE43-8A80-AD66FDB6BEF5}"/>
              </a:ext>
            </a:extLst>
          </p:cNvPr>
          <p:cNvSpPr txBox="1"/>
          <p:nvPr/>
        </p:nvSpPr>
        <p:spPr>
          <a:xfrm>
            <a:off x="1599655" y="5491431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v = Some 3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match v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Some x -&gt;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| None -&gt; 0   // 3</a:t>
            </a:r>
          </a:p>
        </p:txBody>
      </p:sp>
    </p:spTree>
    <p:extLst>
      <p:ext uri="{BB962C8B-B14F-4D97-AF65-F5344CB8AC3E}">
        <p14:creationId xmlns:p14="http://schemas.microsoft.com/office/powerpoint/2010/main" val="11676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3455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478280" y="1767850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 0.0 then Some (log x) else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&gt;= 0.0 then Some (sqrt x) else None;;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310096" y="5871933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|&gt; </a:t>
            </a:r>
            <a:r>
              <a:rPr lang="en-GB" dirty="0" err="1"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E0B76A-4952-EE43-8E26-EEF168039362}"/>
              </a:ext>
            </a:extLst>
          </p:cNvPr>
          <p:cNvSpPr txBox="1">
            <a:spLocks/>
          </p:cNvSpPr>
          <p:nvPr/>
        </p:nvSpPr>
        <p:spPr>
          <a:xfrm>
            <a:off x="588964" y="2530286"/>
            <a:ext cx="11012486" cy="498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/>
              <a:t>Deres</a:t>
            </a:r>
            <a:r>
              <a:rPr lang="en-GB" sz="2000" dirty="0"/>
              <a:t> </a:t>
            </a:r>
            <a:r>
              <a:rPr lang="en-GB" sz="2000" dirty="0" err="1"/>
              <a:t>direkte</a:t>
            </a:r>
            <a:r>
              <a:rPr lang="en-GB" sz="2000" dirty="0"/>
              <a:t> </a:t>
            </a:r>
            <a:r>
              <a:rPr lang="en-GB" sz="2000" dirty="0" err="1"/>
              <a:t>sammensætning</a:t>
            </a:r>
            <a:r>
              <a:rPr lang="en-GB" sz="2000" dirty="0"/>
              <a:t> er </a:t>
            </a:r>
            <a:r>
              <a:rPr lang="en-GB" sz="2000" dirty="0" err="1"/>
              <a:t>besværlig</a:t>
            </a:r>
            <a:r>
              <a:rPr lang="en-GB" sz="2000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CEBD0-8649-2A41-8243-B304769147DE}"/>
              </a:ext>
            </a:extLst>
          </p:cNvPr>
          <p:cNvSpPr txBox="1"/>
          <p:nvPr/>
        </p:nvSpPr>
        <p:spPr>
          <a:xfrm>
            <a:off x="1478280" y="2856219"/>
            <a:ext cx="899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x : float option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match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None -&gt;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| Some y -&gt;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y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1.0;;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51009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2000" dirty="0" err="1">
                <a:latin typeface="Lucida Sans Typewriter" panose="020B0509030504030204" pitchFamily="49" charset="77"/>
              </a:rPr>
              <a:t>Option.bind</a:t>
            </a:r>
            <a:r>
              <a:rPr lang="en-GB" sz="2000" dirty="0">
                <a:latin typeface="Lucida Sans Typewriter" panose="020B0509030504030204" pitchFamily="49" charset="77"/>
              </a:rPr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  </a:t>
            </a:r>
            <a:r>
              <a:rPr lang="en-GB" sz="1800" dirty="0" err="1">
                <a:latin typeface="Lucida Sans Typewriter" panose="020B0509030504030204" pitchFamily="49" charset="77"/>
              </a:rPr>
              <a:t>val</a:t>
            </a:r>
            <a:r>
              <a:rPr lang="en-GB" sz="1800" dirty="0">
                <a:latin typeface="Lucida Sans Typewriter" panose="020B0509030504030204" pitchFamily="49" charset="77"/>
              </a:rPr>
              <a:t> bind : (('a -&gt; 'b option) -&gt; 'a option -&gt; 'b option)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6985398" y="2940157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2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pPr marL="342900" indent="-342900"/>
            <a:r>
              <a:rPr lang="en-GB" dirty="0" err="1"/>
              <a:t>Undtagelser</a:t>
            </a:r>
            <a:r>
              <a:rPr lang="en-GB" dirty="0"/>
              <a:t> (exceptions):</a:t>
            </a:r>
          </a:p>
          <a:p>
            <a:pPr marL="742950" lvl="1" indent="-285750"/>
            <a:r>
              <a:rPr lang="en-GB" sz="2400" dirty="0" err="1"/>
              <a:t>Undtagelsesværdier</a:t>
            </a:r>
            <a:r>
              <a:rPr lang="en-GB" sz="2400" dirty="0"/>
              <a:t> </a:t>
            </a:r>
          </a:p>
          <a:p>
            <a:pPr marL="742950" lvl="1" indent="-285750"/>
            <a:r>
              <a:rPr lang="en-GB" sz="2400" dirty="0" err="1"/>
              <a:t>Kaste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undtagelse</a:t>
            </a:r>
            <a:r>
              <a:rPr lang="en-GB" sz="2400" dirty="0"/>
              <a:t> (raise/throw)</a:t>
            </a:r>
          </a:p>
          <a:p>
            <a:pPr marL="742950" lvl="1" indent="-285750"/>
            <a:r>
              <a:rPr lang="en-GB" sz="2400" dirty="0" err="1"/>
              <a:t>Håndtering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undtagelser</a:t>
            </a:r>
            <a:r>
              <a:rPr lang="en-GB" sz="2400" dirty="0"/>
              <a:t> (try-with)</a:t>
            </a:r>
          </a:p>
          <a:p>
            <a:pPr marL="742950" lvl="1" indent="-285750"/>
            <a:r>
              <a:rPr lang="en-GB" sz="2400" dirty="0" err="1"/>
              <a:t>Indbyggede</a:t>
            </a:r>
            <a:r>
              <a:rPr lang="en-GB" sz="2400" dirty="0"/>
              <a:t> exceptions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hjælpefunktioner</a:t>
            </a:r>
            <a:endParaRPr lang="en-GB" sz="2400" dirty="0"/>
          </a:p>
          <a:p>
            <a:pPr marL="285750" indent="-285750"/>
            <a:endParaRPr lang="en-GB" dirty="0"/>
          </a:p>
          <a:p>
            <a:pPr marL="342900" indent="-342900"/>
            <a:r>
              <a:rPr lang="en-GB" dirty="0" err="1"/>
              <a:t>Alternativer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undtagelser</a:t>
            </a:r>
            <a:r>
              <a:rPr lang="en-GB" dirty="0"/>
              <a:t>:</a:t>
            </a:r>
          </a:p>
          <a:p>
            <a:pPr marL="742950" lvl="1" indent="-285750"/>
            <a:r>
              <a:rPr lang="en-GB" sz="2400" dirty="0" err="1"/>
              <a:t>Fejlhåndtering</a:t>
            </a:r>
            <a:r>
              <a:rPr lang="en-GB" sz="2400" dirty="0"/>
              <a:t> med option </a:t>
            </a:r>
            <a:r>
              <a:rPr lang="en-GB" sz="2400" dirty="0" err="1"/>
              <a:t>typer</a:t>
            </a:r>
            <a:r>
              <a:rPr lang="en-GB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Microsoft Macintosh PowerPoint</Application>
  <PresentationFormat>Widescreen</PresentationFormat>
  <Paragraphs>136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PowerPoint Presentation</vt:lpstr>
      <vt:lpstr>Undtagelsesværdier</vt:lpstr>
      <vt:lpstr>Kaste en undtagelse</vt:lpstr>
      <vt:lpstr>Undtagelser kan fanges</vt:lpstr>
      <vt:lpstr>Indbyggede Exceptions og Hjælpefunktioner </vt:lpstr>
      <vt:lpstr>Fejlhåndtering med option typer</vt:lpstr>
      <vt:lpstr>Sammensætning med option typer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2022-09-21T11:10:40Z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2022-09-21T11:10:40Z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4de884ab-9f43-419b-8ad4-1a0b8b741229</vt:lpwstr>
  </property>
  <property fmtid="{D5CDD505-2E9C-101B-9397-08002B2CF9AE}" pid="8" name="MSIP_Label_6a2630e2-1ac5-455e-8217-0156b1936a76_ContentBits">
    <vt:lpwstr>0</vt:lpwstr>
  </property>
</Properties>
</file>